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16" r:id="rId2"/>
    <p:sldMasterId id="2147483828" r:id="rId3"/>
  </p:sldMasterIdLst>
  <p:notesMasterIdLst>
    <p:notesMasterId r:id="rId12"/>
  </p:notesMasterIdLst>
  <p:handoutMasterIdLst>
    <p:handoutMasterId r:id="rId13"/>
  </p:handoutMasterIdLst>
  <p:sldIdLst>
    <p:sldId id="289" r:id="rId4"/>
    <p:sldId id="292" r:id="rId5"/>
    <p:sldId id="295" r:id="rId6"/>
    <p:sldId id="300" r:id="rId7"/>
    <p:sldId id="308" r:id="rId8"/>
    <p:sldId id="306" r:id="rId9"/>
    <p:sldId id="305" r:id="rId10"/>
    <p:sldId id="307" r:id="rId11"/>
  </p:sldIdLst>
  <p:sldSz cx="9144000" cy="6858000" type="screen4x3"/>
  <p:notesSz cx="6946900" cy="9207500"/>
  <p:defaultTextStyle>
    <a:defPPr>
      <a:defRPr lang="es-P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4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customXml" Target="../customXml/item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0323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4969" y="0"/>
            <a:ext cx="3010323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686EC-3852-41D0-BF42-9076D4A8C133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45527"/>
            <a:ext cx="3010323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4969" y="8745527"/>
            <a:ext cx="3010323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10E80-A13F-4D6E-8464-E23D58E99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37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0323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4969" y="0"/>
            <a:ext cx="3010323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17930-57AC-4E1D-A923-F686DA707C34}" type="datetimeFigureOut">
              <a:rPr lang="es-PR" smtClean="0"/>
              <a:t>09/12/2014</a:t>
            </a:fld>
            <a:endParaRPr lang="es-P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0563"/>
            <a:ext cx="4603750" cy="3452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4690" y="4373563"/>
            <a:ext cx="5557520" cy="4143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45527"/>
            <a:ext cx="3010323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4969" y="8745527"/>
            <a:ext cx="3010323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44881-A5EE-4D4D-BE23-9D6E82ADD393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822680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44881-A5EE-4D4D-BE23-9D6E82ADD393}" type="slidenum">
              <a:rPr lang="es-PR" smtClean="0"/>
              <a:t>1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800195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44881-A5EE-4D4D-BE23-9D6E82ADD393}" type="slidenum">
              <a:rPr lang="es-PR" smtClean="0"/>
              <a:t>2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599791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44881-A5EE-4D4D-BE23-9D6E82ADD393}" type="slidenum">
              <a:rPr lang="es-PR" smtClean="0"/>
              <a:t>3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750338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44881-A5EE-4D4D-BE23-9D6E82ADD393}" type="slidenum">
              <a:rPr lang="es-PR" smtClean="0"/>
              <a:t>4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614844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44881-A5EE-4D4D-BE23-9D6E82ADD393}" type="slidenum">
              <a:rPr lang="es-PR" smtClean="0"/>
              <a:t>5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614844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44881-A5EE-4D4D-BE23-9D6E82ADD393}" type="slidenum">
              <a:rPr lang="es-PR" smtClean="0"/>
              <a:t>6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936261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44881-A5EE-4D4D-BE23-9D6E82ADD393}" type="slidenum">
              <a:rPr lang="es-PR" smtClean="0"/>
              <a:t>7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113818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44881-A5EE-4D4D-BE23-9D6E82ADD393}" type="slidenum">
              <a:rPr lang="es-PR" smtClean="0"/>
              <a:t>8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822338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25"/>
            <a:ext cx="9144000" cy="28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2220" name="Rectangle 76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4800600"/>
            <a:ext cx="7772400" cy="860425"/>
          </a:xfrm>
        </p:spPr>
        <p:txBody>
          <a:bodyPr lIns="91440" tIns="45720" rIns="91440" bIns="45720"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2221" name="Rectangle 7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8200" y="5715000"/>
            <a:ext cx="6400800" cy="762000"/>
          </a:xfrm>
        </p:spPr>
        <p:txBody>
          <a:bodyPr lIns="91440" tIns="45720" rIns="91440" bIns="45720"/>
          <a:lstStyle>
            <a:lvl1pPr marL="0" indent="0">
              <a:spcBef>
                <a:spcPct val="0"/>
              </a:spcBef>
              <a:buFontTx/>
              <a:buNone/>
              <a:defRPr sz="16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4008005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q"/>
              <a:defRPr/>
            </a:lvl1pPr>
            <a:lvl2pPr>
              <a:buFont typeface="Wingdings" pitchFamily="2" charset="2"/>
              <a:buChar char="v"/>
              <a:defRPr/>
            </a:lvl2pPr>
            <a:lvl3pPr>
              <a:buFont typeface="Wingdings" pitchFamily="2" charset="2"/>
              <a:buChar char="Ø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99EE1-2A07-476A-B1C6-274E0C002800}" type="slidenum">
              <a:rPr lang="es-P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s-P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32562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FBAE7-8AC3-4033-A285-D50270F636B1}" type="slidenum">
              <a:rPr lang="es-P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s-P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58080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692525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0725" y="1600200"/>
            <a:ext cx="3692525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589F6-7450-45EA-ABDE-ACF62DF971F9}" type="slidenum">
              <a:rPr lang="es-P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s-P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86100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4CFD9-D13F-41B1-816F-8BB64F326CFC}" type="slidenum">
              <a:rPr lang="es-P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s-P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836910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5FA89-7548-444D-8F3B-F0BD4E0479A0}" type="slidenum">
              <a:rPr lang="es-P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s-P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619387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9D447-D02E-47DD-A15C-A1DD82D2BD01}" type="slidenum">
              <a:rPr lang="es-P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s-P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080367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5B7DE-2F25-4313-974A-3DC03AC55CC1}" type="slidenum">
              <a:rPr lang="es-P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s-P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167090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3CD27-57FB-455D-87DF-B400E97D8227}" type="slidenum">
              <a:rPr lang="es-P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s-P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667279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126BA-C34E-457B-83CC-510432B4F235}" type="slidenum">
              <a:rPr lang="es-P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s-P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37371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4625" y="304800"/>
            <a:ext cx="1946275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86425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1C279-DADF-4F90-AAE1-78B46BCC1115}" type="slidenum">
              <a:rPr lang="es-P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s-P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645814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359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226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004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011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7800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776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546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334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3070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264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2540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5374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 Click to edit Master text styles</a:t>
            </a:r>
          </a:p>
          <a:p>
            <a:pPr lvl="1"/>
            <a:r>
              <a:rPr lang="en-US" smtClean="0"/>
              <a:t>  Second level</a:t>
            </a:r>
          </a:p>
          <a:p>
            <a:pPr lvl="2"/>
            <a:r>
              <a:rPr lang="en-US" smtClean="0"/>
              <a:t>  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304800"/>
            <a:ext cx="7581900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" y="6553200"/>
            <a:ext cx="8839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900" b="0" i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786DAD-5126-441F-B41F-9F9002376044}" type="slidenum">
              <a:rPr lang="es-PR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PR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53" name="Rectangle 29"/>
          <p:cNvSpPr>
            <a:spLocks noChangeArrowheads="1"/>
          </p:cNvSpPr>
          <p:nvPr userDrawn="1"/>
        </p:nvSpPr>
        <p:spPr bwMode="auto">
          <a:xfrm>
            <a:off x="-9525" y="6273800"/>
            <a:ext cx="9144000" cy="222250"/>
          </a:xfrm>
          <a:prstGeom prst="rect">
            <a:avLst/>
          </a:prstGeom>
          <a:solidFill>
            <a:srgbClr val="00868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000" b="1" i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54" name="Rectangle 30"/>
          <p:cNvSpPr>
            <a:spLocks noChangeArrowheads="1"/>
          </p:cNvSpPr>
          <p:nvPr userDrawn="1"/>
        </p:nvSpPr>
        <p:spPr bwMode="auto">
          <a:xfrm>
            <a:off x="0" y="0"/>
            <a:ext cx="817563" cy="804863"/>
          </a:xfrm>
          <a:prstGeom prst="rect">
            <a:avLst/>
          </a:prstGeom>
          <a:solidFill>
            <a:srgbClr val="00868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000" b="1" i="1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070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227013" indent="-2270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6991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v"/>
        <a:defRPr sz="2000">
          <a:solidFill>
            <a:schemeClr val="tx1"/>
          </a:solidFill>
          <a:latin typeface="+mn-lt"/>
        </a:defRPr>
      </a:lvl2pPr>
      <a:lvl3pPr marL="914400" indent="-2301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3pPr>
      <a:lvl4pPr marL="1258888" indent="-2301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16017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0589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5161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29733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4305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B449B-8BBA-4DDA-A92A-3E59AD43015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35185-6B15-41EB-8435-D8D74AED53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575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December 9,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786DAD-5126-441F-B41F-9F9002376044}" type="slidenum">
              <a:rPr lang="es-PR" smtClean="0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PR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886" y="1349829"/>
            <a:ext cx="9144000" cy="2362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black"/>
              </a:solidFill>
            </a:endParaRPr>
          </a:p>
          <a:p>
            <a:pPr algn="ctr"/>
            <a:endParaRPr lang="en-US" dirty="0" smtClean="0">
              <a:solidFill>
                <a:prstClr val="black"/>
              </a:solidFill>
            </a:endParaRPr>
          </a:p>
          <a:p>
            <a:pPr algn="ctr"/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276600"/>
            <a:ext cx="6400800" cy="2362200"/>
          </a:xfrm>
        </p:spPr>
        <p:txBody>
          <a:bodyPr>
            <a:normAutofit/>
          </a:bodyPr>
          <a:lstStyle/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         </a:t>
            </a:r>
            <a:r>
              <a:rPr lang="en-US" sz="1600" b="1" dirty="0" smtClean="0">
                <a:latin typeface="Segoe UI Semibold" panose="020B0702040204020203" pitchFamily="34" charset="0"/>
              </a:rPr>
              <a:t>11 de </a:t>
            </a:r>
            <a:r>
              <a:rPr lang="en-US" sz="1600" b="1" dirty="0" err="1" smtClean="0">
                <a:latin typeface="Segoe UI Semibold" panose="020B0702040204020203" pitchFamily="34" charset="0"/>
              </a:rPr>
              <a:t>diciembre</a:t>
            </a:r>
            <a:r>
              <a:rPr lang="en-US" sz="1600" b="1" dirty="0" smtClean="0">
                <a:latin typeface="Segoe UI Semibold" panose="020B0702040204020203" pitchFamily="34" charset="0"/>
              </a:rPr>
              <a:t> de 2014.</a:t>
            </a:r>
          </a:p>
          <a:p>
            <a:r>
              <a:rPr lang="en-US" sz="1600" b="1" dirty="0" smtClean="0">
                <a:latin typeface="Segoe UI Semibold" panose="020B0702040204020203" pitchFamily="34" charset="0"/>
              </a:rPr>
              <a:t>         Dra. Judith Santos Guisona</a:t>
            </a:r>
            <a:endParaRPr lang="en-US" sz="1600" b="1" dirty="0" smtClean="0">
              <a:latin typeface="Segoe UI Semibold" panose="020B0702040204020203" pitchFamily="34" charset="0"/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s-PR" sz="2400" b="1" dirty="0" smtClean="0">
                <a:solidFill>
                  <a:schemeClr val="bg1"/>
                </a:solidFill>
              </a:rPr>
              <a:t> </a:t>
            </a:r>
            <a:endParaRPr lang="es-PR" sz="2400" b="1" dirty="0" smtClean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172200"/>
            <a:ext cx="9144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I1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031883" y="1863061"/>
            <a:ext cx="508023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5943600" algn="r"/>
              </a:tabLst>
            </a:pPr>
            <a:r>
              <a:rPr lang="es-PR" sz="3200" b="1" dirty="0" smtClean="0">
                <a:solidFill>
                  <a:prstClr val="black"/>
                </a:solidFill>
                <a:latin typeface="Bookman Old Style" pitchFamily="18" charset="0"/>
                <a:cs typeface="Times New Roman" pitchFamily="18" charset="0"/>
              </a:rPr>
              <a:t>ESEA </a:t>
            </a:r>
            <a:r>
              <a:rPr lang="es-PR" sz="3200" b="1" dirty="0" err="1" smtClean="0">
                <a:solidFill>
                  <a:prstClr val="black"/>
                </a:solidFill>
                <a:latin typeface="Bookman Old Style" pitchFamily="18" charset="0"/>
                <a:cs typeface="Times New Roman" pitchFamily="18" charset="0"/>
              </a:rPr>
              <a:t>Flexibility</a:t>
            </a:r>
            <a:endParaRPr lang="es-PR" sz="3200" b="1" dirty="0" smtClean="0">
              <a:solidFill>
                <a:prstClr val="black"/>
              </a:solidFill>
              <a:latin typeface="Bookman Old Style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5943600" algn="r"/>
              </a:tabLst>
            </a:pPr>
            <a:r>
              <a:rPr lang="es-PR" sz="3200" b="1" dirty="0" err="1" smtClean="0">
                <a:solidFill>
                  <a:prstClr val="black"/>
                </a:solidFill>
                <a:latin typeface="Bookman Old Style" pitchFamily="18" charset="0"/>
                <a:cs typeface="Times New Roman" pitchFamily="18" charset="0"/>
              </a:rPr>
              <a:t>Monitoring</a:t>
            </a:r>
            <a:r>
              <a:rPr lang="es-PR" sz="3200" b="1" dirty="0" smtClean="0">
                <a:solidFill>
                  <a:prstClr val="black"/>
                </a:solidFill>
                <a:latin typeface="Bookman Old Style" pitchFamily="18" charset="0"/>
                <a:cs typeface="Times New Roman" pitchFamily="18" charset="0"/>
              </a:rPr>
              <a:t> Plan </a:t>
            </a:r>
            <a:r>
              <a:rPr lang="es-PR" sz="3200" b="1" dirty="0" err="1" smtClean="0">
                <a:solidFill>
                  <a:prstClr val="black"/>
                </a:solidFill>
                <a:latin typeface="Bookman Old Style" pitchFamily="18" charset="0"/>
                <a:cs typeface="Times New Roman" pitchFamily="18" charset="0"/>
              </a:rPr>
              <a:t>Part</a:t>
            </a:r>
            <a:r>
              <a:rPr lang="es-PR" sz="3200" b="1" dirty="0" smtClean="0">
                <a:solidFill>
                  <a:prstClr val="black"/>
                </a:solidFill>
                <a:latin typeface="Bookman Old Style" pitchFamily="18" charset="0"/>
                <a:cs typeface="Times New Roman" pitchFamily="18" charset="0"/>
              </a:rPr>
              <a:t> B</a:t>
            </a:r>
            <a:endParaRPr lang="es-PR" sz="32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386943"/>
            <a:ext cx="3962400" cy="1752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295400" y="304800"/>
            <a:ext cx="6400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buFont typeface="Arial" pitchFamily="34" charset="0"/>
              <a:buNone/>
              <a:defRPr/>
            </a:pPr>
            <a:endParaRPr lang="es-PR" sz="2200" b="1" dirty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540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OBJETIVOS DE </a:t>
            </a:r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LA ORIENTACIÓN</a:t>
            </a:r>
            <a:endParaRPr lang="es-PR" dirty="0">
              <a:solidFill>
                <a:schemeClr val="bg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537450" cy="4419600"/>
          </a:xfrm>
        </p:spPr>
        <p:txBody>
          <a:bodyPr/>
          <a:lstStyle/>
          <a:p>
            <a:endParaRPr lang="es-ES" sz="2800" i="1" dirty="0" smtClean="0"/>
          </a:p>
          <a:p>
            <a:endParaRPr lang="es-ES" sz="2800" i="1" dirty="0"/>
          </a:p>
          <a:p>
            <a:r>
              <a:rPr lang="es-ES" sz="2800" i="1" dirty="0" smtClean="0"/>
              <a:t>Orientación </a:t>
            </a:r>
            <a:r>
              <a:rPr lang="es-ES" sz="2800" i="1" dirty="0" smtClean="0"/>
              <a:t>sobre la visita de </a:t>
            </a:r>
            <a:r>
              <a:rPr lang="es-ES" sz="2800" i="1" dirty="0" err="1" smtClean="0"/>
              <a:t>monitoría</a:t>
            </a:r>
            <a:r>
              <a:rPr lang="es-ES" sz="2800" i="1" dirty="0" smtClean="0"/>
              <a:t> que realizará el Departamento de Educación Federal (USDE, por sus siglas en </a:t>
            </a:r>
            <a:r>
              <a:rPr lang="es-ES" sz="2800" i="1" dirty="0" smtClean="0"/>
              <a:t>inglés en enero 2015)</a:t>
            </a:r>
            <a:endParaRPr lang="es-ES" sz="2800" i="1" dirty="0" smtClean="0"/>
          </a:p>
          <a:p>
            <a:endParaRPr lang="es-ES" sz="2800" i="1" dirty="0"/>
          </a:p>
          <a:p>
            <a:pPr marL="0" lvl="0" indent="0" algn="just">
              <a:buNone/>
            </a:pPr>
            <a:r>
              <a:rPr lang="es-ES" sz="2800" i="1" dirty="0"/>
              <a:t>	</a:t>
            </a:r>
            <a:endParaRPr lang="es-ES" sz="2800" i="1" dirty="0" smtClean="0"/>
          </a:p>
          <a:p>
            <a:pPr marL="0" lvl="0" indent="0">
              <a:buNone/>
            </a:pPr>
            <a:endParaRPr lang="es-E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s-P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77172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Preparación - reuniones con USDE</a:t>
            </a:r>
            <a:b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</a:br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Preguntas y respuestas</a:t>
            </a:r>
            <a:endParaRPr lang="es-PR" dirty="0">
              <a:solidFill>
                <a:schemeClr val="bg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PR">
              <a:solidFill>
                <a:prstClr val="black"/>
              </a:solidFill>
            </a:endParaRPr>
          </a:p>
        </p:txBody>
      </p:sp>
      <p:sp>
        <p:nvSpPr>
          <p:cNvPr id="5" name="Content Placeholder 9"/>
          <p:cNvSpPr>
            <a:spLocks noGrp="1"/>
          </p:cNvSpPr>
          <p:nvPr>
            <p:ph idx="1"/>
          </p:nvPr>
        </p:nvSpPr>
        <p:spPr>
          <a:xfrm>
            <a:off x="685800" y="1600200"/>
            <a:ext cx="7537450" cy="4953000"/>
          </a:xfrm>
        </p:spPr>
        <p:txBody>
          <a:bodyPr numCol="2">
            <a:normAutofit/>
          </a:bodyPr>
          <a:lstStyle/>
          <a:p>
            <a:endParaRPr lang="es-PR" b="1" dirty="0" smtClean="0"/>
          </a:p>
          <a:p>
            <a:endParaRPr lang="es-PR" b="1" dirty="0"/>
          </a:p>
          <a:p>
            <a:r>
              <a:rPr lang="es-PR" b="1" dirty="0" smtClean="0"/>
              <a:t>Preguntas </a:t>
            </a:r>
            <a:r>
              <a:rPr lang="es-PR" b="1" dirty="0" smtClean="0"/>
              <a:t>Generales sobre:</a:t>
            </a:r>
          </a:p>
          <a:p>
            <a:pPr lvl="2"/>
            <a:r>
              <a:rPr lang="es-PR" sz="2400" dirty="0" smtClean="0"/>
              <a:t>Implantación</a:t>
            </a:r>
          </a:p>
          <a:p>
            <a:pPr lvl="2"/>
            <a:r>
              <a:rPr lang="es-PR" sz="2400" dirty="0" smtClean="0"/>
              <a:t>Asistencia </a:t>
            </a:r>
            <a:r>
              <a:rPr lang="es-PR" sz="2400" dirty="0" smtClean="0"/>
              <a:t>Técnica</a:t>
            </a:r>
          </a:p>
          <a:p>
            <a:pPr lvl="2"/>
            <a:r>
              <a:rPr lang="es-PR" sz="2400" dirty="0" smtClean="0"/>
              <a:t>Recopilación de Datos</a:t>
            </a:r>
          </a:p>
          <a:p>
            <a:pPr lvl="1"/>
            <a:endParaRPr lang="es-PR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87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Preparación - reuniones con USDE</a:t>
            </a:r>
            <a:b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</a:br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Preguntas y respuestas (</a:t>
            </a:r>
            <a:r>
              <a:rPr lang="es-PR" i="1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Director</a:t>
            </a:r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)</a:t>
            </a:r>
            <a:endParaRPr lang="es-PR" dirty="0">
              <a:solidFill>
                <a:schemeClr val="bg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PR">
              <a:solidFill>
                <a:prstClr val="black"/>
              </a:solidFill>
            </a:endParaRPr>
          </a:p>
        </p:txBody>
      </p:sp>
      <p:sp>
        <p:nvSpPr>
          <p:cNvPr id="7" name="Content Placeholder 9"/>
          <p:cNvSpPr>
            <a:spLocks noGrp="1"/>
          </p:cNvSpPr>
          <p:nvPr>
            <p:ph idx="1"/>
          </p:nvPr>
        </p:nvSpPr>
        <p:spPr>
          <a:xfrm>
            <a:off x="685800" y="1371600"/>
            <a:ext cx="8001000" cy="4495800"/>
          </a:xfrm>
        </p:spPr>
        <p:txBody>
          <a:bodyPr>
            <a:normAutofit/>
          </a:bodyPr>
          <a:lstStyle/>
          <a:p>
            <a:endParaRPr lang="es-PR" sz="1600" dirty="0" smtClean="0"/>
          </a:p>
          <a:p>
            <a:r>
              <a:rPr lang="es-PR" sz="2800" dirty="0" smtClean="0"/>
              <a:t>En cuál de los  proceso de implementación del sistema de evaluación del director de escuelas y maestros se encuentra?</a:t>
            </a:r>
          </a:p>
          <a:p>
            <a:r>
              <a:rPr lang="es-PR" sz="2800" dirty="0" smtClean="0"/>
              <a:t>Evidencie el uso de los instrumentos de evaluación.</a:t>
            </a:r>
          </a:p>
          <a:p>
            <a:r>
              <a:rPr lang="es-PR" sz="2800" dirty="0" smtClean="0"/>
              <a:t>Evidencie orientaciones ofrecidas a maestros y directores de escuelas </a:t>
            </a:r>
          </a:p>
          <a:p>
            <a:endParaRPr lang="es-PR" sz="1200" dirty="0" smtClean="0"/>
          </a:p>
        </p:txBody>
      </p:sp>
    </p:spTree>
    <p:extLst>
      <p:ext uri="{BB962C8B-B14F-4D97-AF65-F5344CB8AC3E}">
        <p14:creationId xmlns:p14="http://schemas.microsoft.com/office/powerpoint/2010/main" val="837797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Preparación - reuniones con USDE</a:t>
            </a:r>
            <a:b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</a:br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Preguntas y respuestas (</a:t>
            </a:r>
            <a:r>
              <a:rPr lang="es-PR" i="1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Director</a:t>
            </a:r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)</a:t>
            </a:r>
            <a:endParaRPr lang="es-PR" dirty="0">
              <a:solidFill>
                <a:schemeClr val="bg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PR">
              <a:solidFill>
                <a:prstClr val="black"/>
              </a:solidFill>
            </a:endParaRPr>
          </a:p>
        </p:txBody>
      </p:sp>
      <p:sp>
        <p:nvSpPr>
          <p:cNvPr id="7" name="Content Placeholder 9"/>
          <p:cNvSpPr>
            <a:spLocks noGrp="1"/>
          </p:cNvSpPr>
          <p:nvPr>
            <p:ph idx="1"/>
          </p:nvPr>
        </p:nvSpPr>
        <p:spPr>
          <a:xfrm>
            <a:off x="685800" y="1371600"/>
            <a:ext cx="8001000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PR" sz="2800" dirty="0" smtClean="0"/>
          </a:p>
          <a:p>
            <a:r>
              <a:rPr lang="es-ES" sz="2800" dirty="0"/>
              <a:t>cómo usted se asegura del seguimiento al apoyo que el </a:t>
            </a:r>
            <a:r>
              <a:rPr lang="es-ES" sz="2800" dirty="0" smtClean="0"/>
              <a:t>director de escuela y maestro </a:t>
            </a:r>
            <a:r>
              <a:rPr lang="es-ES" sz="2800" dirty="0"/>
              <a:t>solicita.</a:t>
            </a:r>
          </a:p>
          <a:p>
            <a:r>
              <a:rPr lang="es-PR" sz="2800" dirty="0" smtClean="0"/>
              <a:t>Cómo el apoyo docente o administrativo impacta positivamente las mejores prácticas del director o del maestro?</a:t>
            </a:r>
          </a:p>
          <a:p>
            <a:r>
              <a:rPr lang="es-PR" sz="2800" dirty="0" smtClean="0"/>
              <a:t>Que dificultades ha encontrado en la implementación del sistema de evaluación y qué est</a:t>
            </a:r>
            <a:r>
              <a:rPr lang="es-PR" sz="2800" dirty="0" smtClean="0"/>
              <a:t>á</a:t>
            </a:r>
            <a:r>
              <a:rPr lang="es-PR" sz="2800" dirty="0" smtClean="0"/>
              <a:t> haciendo para atender las áreas que deben ser evaluadas.</a:t>
            </a:r>
          </a:p>
          <a:p>
            <a:endParaRPr lang="es-PR" sz="1200" dirty="0" smtClean="0"/>
          </a:p>
        </p:txBody>
      </p:sp>
    </p:spTree>
    <p:extLst>
      <p:ext uri="{BB962C8B-B14F-4D97-AF65-F5344CB8AC3E}">
        <p14:creationId xmlns:p14="http://schemas.microsoft.com/office/powerpoint/2010/main" val="742800321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Preparación - reuniones con USDE</a:t>
            </a:r>
            <a:b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</a:br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Preguntas y respuestas (</a:t>
            </a:r>
            <a:r>
              <a:rPr lang="es-PR" i="1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Director</a:t>
            </a:r>
            <a:r>
              <a:rPr lang="es-PR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)</a:t>
            </a:r>
            <a:endParaRPr lang="es-PR" dirty="0">
              <a:solidFill>
                <a:schemeClr val="bg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PR">
              <a:solidFill>
                <a:prstClr val="black"/>
              </a:solidFill>
            </a:endParaRPr>
          </a:p>
        </p:txBody>
      </p:sp>
      <p:sp>
        <p:nvSpPr>
          <p:cNvPr id="7" name="Content Placeholder 9"/>
          <p:cNvSpPr>
            <a:spLocks noGrp="1"/>
          </p:cNvSpPr>
          <p:nvPr>
            <p:ph idx="1"/>
          </p:nvPr>
        </p:nvSpPr>
        <p:spPr>
          <a:xfrm>
            <a:off x="685800" y="1371600"/>
            <a:ext cx="8001000" cy="4495800"/>
          </a:xfrm>
        </p:spPr>
        <p:txBody>
          <a:bodyPr>
            <a:normAutofit/>
          </a:bodyPr>
          <a:lstStyle/>
          <a:p>
            <a:endParaRPr lang="es-PR" sz="2000" dirty="0" smtClean="0"/>
          </a:p>
          <a:p>
            <a:r>
              <a:rPr lang="es-PR" dirty="0" smtClean="0"/>
              <a:t>Provee espacio para la </a:t>
            </a:r>
            <a:r>
              <a:rPr lang="es-PR" dirty="0" err="1" smtClean="0"/>
              <a:t>autoreflexión</a:t>
            </a:r>
            <a:r>
              <a:rPr lang="es-PR" dirty="0" smtClean="0"/>
              <a:t>- explique</a:t>
            </a:r>
          </a:p>
          <a:p>
            <a:pPr marL="0" indent="0">
              <a:buNone/>
            </a:pPr>
            <a:endParaRPr lang="es-PR" dirty="0" smtClean="0"/>
          </a:p>
          <a:p>
            <a:r>
              <a:rPr lang="es-PR" dirty="0" smtClean="0"/>
              <a:t>Evidencie el ciclo de evaluación</a:t>
            </a:r>
          </a:p>
          <a:p>
            <a:pPr lvl="1"/>
            <a:r>
              <a:rPr lang="es-PR" sz="2400" dirty="0" smtClean="0"/>
              <a:t>Plan de trabajo</a:t>
            </a:r>
          </a:p>
          <a:p>
            <a:pPr lvl="1"/>
            <a:r>
              <a:rPr lang="es-PR" sz="2400" dirty="0" smtClean="0"/>
              <a:t>Calendario de visitas de los Superintendentes Auxiliares de Evaluación, Facilitadores Docentes, Directores de Escuelas</a:t>
            </a:r>
          </a:p>
          <a:p>
            <a:pPr lvl="1"/>
            <a:r>
              <a:rPr lang="es-PR" sz="2400" dirty="0" smtClean="0"/>
              <a:t>Reuniones ofrecidas – Convocatoria, Agendas y Hoja de Asistencia</a:t>
            </a:r>
          </a:p>
          <a:p>
            <a:pPr lvl="1"/>
            <a:endParaRPr lang="es-PR" sz="2400" dirty="0" smtClean="0"/>
          </a:p>
        </p:txBody>
      </p:sp>
    </p:spTree>
    <p:extLst>
      <p:ext uri="{BB962C8B-B14F-4D97-AF65-F5344CB8AC3E}">
        <p14:creationId xmlns:p14="http://schemas.microsoft.com/office/powerpoint/2010/main" val="2715197834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s-ES_tradnl" dirty="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Documentos de Apoyo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PR">
              <a:solidFill>
                <a:prstClr val="black"/>
              </a:solidFill>
            </a:endParaRPr>
          </a:p>
        </p:txBody>
      </p:sp>
      <p:sp>
        <p:nvSpPr>
          <p:cNvPr id="7" name="Content Placeholder 9"/>
          <p:cNvSpPr>
            <a:spLocks noGrp="1"/>
          </p:cNvSpPr>
          <p:nvPr>
            <p:ph idx="1"/>
          </p:nvPr>
        </p:nvSpPr>
        <p:spPr>
          <a:xfrm>
            <a:off x="685800" y="1143000"/>
            <a:ext cx="8001000" cy="49530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ES_tradnl" sz="1800" dirty="0"/>
          </a:p>
          <a:p>
            <a:pPr lvl="0"/>
            <a:r>
              <a:rPr lang="es-ES_tradnl" dirty="0" smtClean="0"/>
              <a:t>Sistema Piloto de </a:t>
            </a:r>
            <a:r>
              <a:rPr lang="es-ES_tradnl" dirty="0" smtClean="0"/>
              <a:t>Evaluación del Director</a:t>
            </a:r>
          </a:p>
          <a:p>
            <a:pPr lvl="0"/>
            <a:r>
              <a:rPr lang="es-ES_tradnl" dirty="0" smtClean="0"/>
              <a:t>Sistema de Evaluación del </a:t>
            </a:r>
            <a:r>
              <a:rPr lang="es-ES_tradnl" dirty="0" smtClean="0"/>
              <a:t>Maestro</a:t>
            </a:r>
          </a:p>
          <a:p>
            <a:pPr lvl="0"/>
            <a:r>
              <a:rPr lang="es-ES_tradnl" dirty="0" smtClean="0"/>
              <a:t>Plan de Trabajo</a:t>
            </a:r>
          </a:p>
          <a:p>
            <a:pPr lvl="0"/>
            <a:r>
              <a:rPr lang="es-ES_tradnl" dirty="0" smtClean="0"/>
              <a:t>Calendario de visitas</a:t>
            </a:r>
          </a:p>
          <a:p>
            <a:pPr lvl="0"/>
            <a:r>
              <a:rPr lang="es-ES_tradnl" dirty="0" smtClean="0"/>
              <a:t>Resumen de orientaciones y visitas realizadas mensualmente</a:t>
            </a:r>
            <a:endParaRPr lang="es-ES_tradnl" dirty="0" smtClean="0"/>
          </a:p>
          <a:p>
            <a:pPr lvl="0"/>
            <a:r>
              <a:rPr lang="es-ES_tradnl" dirty="0" smtClean="0"/>
              <a:t>Convocatorias, agendas</a:t>
            </a:r>
            <a:r>
              <a:rPr lang="es-ES_tradnl" dirty="0"/>
              <a:t>, minutas, </a:t>
            </a:r>
            <a:r>
              <a:rPr lang="es-ES_tradnl" dirty="0" smtClean="0"/>
              <a:t>hojas </a:t>
            </a:r>
            <a:r>
              <a:rPr lang="es-ES_tradnl" dirty="0"/>
              <a:t>de </a:t>
            </a:r>
            <a:r>
              <a:rPr lang="es-ES_tradnl" dirty="0" smtClean="0"/>
              <a:t>asistencia</a:t>
            </a:r>
          </a:p>
          <a:p>
            <a:pPr lvl="0"/>
            <a:r>
              <a:rPr lang="es-ES_tradnl" dirty="0" smtClean="0"/>
              <a:t>Evidencia </a:t>
            </a:r>
            <a:r>
              <a:rPr lang="es-ES_tradnl" dirty="0" smtClean="0"/>
              <a:t>de </a:t>
            </a:r>
            <a:r>
              <a:rPr lang="es-ES_tradnl" dirty="0"/>
              <a:t>escuelas </a:t>
            </a:r>
            <a:r>
              <a:rPr lang="es-ES_tradnl" dirty="0" smtClean="0"/>
              <a:t>participantes y </a:t>
            </a:r>
            <a:r>
              <a:rPr lang="es-ES_tradnl" dirty="0"/>
              <a:t>maestros  </a:t>
            </a:r>
            <a:r>
              <a:rPr lang="es-ES_tradnl" dirty="0" smtClean="0"/>
              <a:t>según las categorías</a:t>
            </a:r>
            <a:endParaRPr lang="es-ES_tradnl" dirty="0" smtClean="0"/>
          </a:p>
          <a:p>
            <a:pPr lvl="1"/>
            <a:endParaRPr lang="es-ES_tradnl" sz="2400" dirty="0" smtClean="0"/>
          </a:p>
          <a:p>
            <a:pPr marL="0" indent="0">
              <a:buNone/>
            </a:pP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448147104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/>
            <a:r>
              <a:rPr lang="es-ES_tradnl" sz="4400" dirty="0">
                <a:solidFill>
                  <a:schemeClr val="bg1">
                    <a:lumMod val="50000"/>
                  </a:schemeClr>
                </a:solidFill>
              </a:rPr>
              <a:t>Preguntas</a:t>
            </a:r>
            <a:endParaRPr lang="en-US" sz="4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PR">
              <a:solidFill>
                <a:prstClr val="black"/>
              </a:solidFill>
            </a:endParaRPr>
          </a:p>
        </p:txBody>
      </p:sp>
      <p:pic>
        <p:nvPicPr>
          <p:cNvPr id="1026" name="Picture 2" descr="C:\Users\martinezgn\AppData\Local\Microsoft\Windows\Temporary Internet Files\Content.IE5\AIYB3MDL\MC900441428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09800"/>
            <a:ext cx="2836863" cy="283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751088"/>
      </p:ext>
    </p:extLst>
  </p:cSld>
  <p:clrMapOvr>
    <a:masterClrMapping/>
  </p:clrMapOvr>
  <p:transition>
    <p:wipe dir="r"/>
  </p:transition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lank Presentation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D0000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FEAAAA"/>
        </a:accent5>
        <a:accent6>
          <a:srgbClr val="AEAEAE"/>
        </a:accent6>
        <a:hlink>
          <a:srgbClr val="4D4D4D"/>
        </a:hlink>
        <a:folHlink>
          <a:srgbClr val="66726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ngles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52ebaa95-055a-40f0-9bd5-856e088a933c">ANEQXYWM5PSU-250-70</_dlc_DocId>
    <_dlc_DocIdUrl xmlns="52ebaa95-055a-40f0-9bd5-856e088a933c">
      <Url>http://de-moss-002/sapde/_layouts/DocIdRedir.aspx?ID=ANEQXYWM5PSU-250-70</Url>
      <Description>ANEQXYWM5PSU-250-70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CF1D80C4214ABADA653EBF5EDDE4" ma:contentTypeVersion="9" ma:contentTypeDescription="Create a new document." ma:contentTypeScope="" ma:versionID="fb81e1a3b7d7743e4151778b94b82614">
  <xsd:schema xmlns:xsd="http://www.w3.org/2001/XMLSchema" xmlns:xs="http://www.w3.org/2001/XMLSchema" xmlns:p="http://schemas.microsoft.com/office/2006/metadata/properties" xmlns:ns2="52ebaa95-055a-40f0-9bd5-856e088a933c" targetNamespace="http://schemas.microsoft.com/office/2006/metadata/properties" ma:root="true" ma:fieldsID="d7bff3a0667aee1a4d0c1140e32d54ef" ns2:_="">
    <xsd:import namespace="52ebaa95-055a-40f0-9bd5-856e088a93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ebaa95-055a-40f0-9bd5-856e088a933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88075C1-6CA8-49D2-8738-EC7A4570075E}"/>
</file>

<file path=customXml/itemProps2.xml><?xml version="1.0" encoding="utf-8"?>
<ds:datastoreItem xmlns:ds="http://schemas.openxmlformats.org/officeDocument/2006/customXml" ds:itemID="{790A1CF3-A6A6-4925-8983-546DED74B4ED}"/>
</file>

<file path=customXml/itemProps3.xml><?xml version="1.0" encoding="utf-8"?>
<ds:datastoreItem xmlns:ds="http://schemas.openxmlformats.org/officeDocument/2006/customXml" ds:itemID="{3D27A354-9D31-4B31-8148-9CCB1E353772}"/>
</file>

<file path=customXml/itemProps4.xml><?xml version="1.0" encoding="utf-8"?>
<ds:datastoreItem xmlns:ds="http://schemas.openxmlformats.org/officeDocument/2006/customXml" ds:itemID="{527218C0-D2F0-48EE-9C14-0A4F68F6B119}"/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277</Words>
  <Application>Microsoft Office PowerPoint</Application>
  <PresentationFormat>On-screen Show (4:3)</PresentationFormat>
  <Paragraphs>65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Blank Presentation</vt:lpstr>
      <vt:lpstr>1_Office Theme</vt:lpstr>
      <vt:lpstr>Angles</vt:lpstr>
      <vt:lpstr>PowerPoint Presentation</vt:lpstr>
      <vt:lpstr>OBJETIVOS DE LA ORIENTACIÓN</vt:lpstr>
      <vt:lpstr>Preparación - reuniones con USDE Preguntas y respuestas</vt:lpstr>
      <vt:lpstr>Preparación - reuniones con USDE Preguntas y respuestas (Director)</vt:lpstr>
      <vt:lpstr>Preparación - reuniones con USDE Preguntas y respuestas (Director)</vt:lpstr>
      <vt:lpstr>Preparación - reuniones con USDE Preguntas y respuestas (Director)</vt:lpstr>
      <vt:lpstr>Documentos de Apoyo</vt:lpstr>
      <vt:lpstr>Preguntas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Dra. Judith Santos Guisona</cp:lastModifiedBy>
  <cp:revision>43</cp:revision>
  <cp:lastPrinted>2014-12-09T13:16:49Z</cp:lastPrinted>
  <dcterms:created xsi:type="dcterms:W3CDTF">2013-04-09T17:36:20Z</dcterms:created>
  <dcterms:modified xsi:type="dcterms:W3CDTF">2014-12-09T13:18:04Z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0x01010074A2CF1D80C4214ABADA653EBF5EDDE4</vt:lpwstr>
  </property>
  <property fmtid="{D5CDD505-2E9C-101B-9397-08002B2CF9AE}" pid="3" name="_dlc_DocIdItemGuid">
    <vt:lpwstr>da48ef15-e7b1-473a-82aa-99816a4bd904</vt:lpwstr>
  </property>
</Properties>
</file>